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8" r:id="rId2"/>
    <p:sldId id="272" r:id="rId3"/>
    <p:sldId id="256" r:id="rId4"/>
    <p:sldId id="267" r:id="rId5"/>
    <p:sldId id="257" r:id="rId6"/>
    <p:sldId id="258" r:id="rId7"/>
    <p:sldId id="273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ABAB"/>
    <a:srgbClr val="F6F61C"/>
    <a:srgbClr val="17FB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1032" y="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DDE9FB-3D5C-4422-AA3C-B9CF73FBCE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C30B5-C4A3-4A30-ABA8-DDF67304A191}">
      <dgm:prSet/>
      <dgm:spPr/>
      <dgm:t>
        <a:bodyPr/>
        <a:lstStyle/>
        <a:p>
          <a:r>
            <a:rPr lang="en-US"/>
            <a:t>Principais desafios: </a:t>
          </a:r>
        </a:p>
      </dgm:t>
    </dgm:pt>
    <dgm:pt modelId="{A9CDAD62-28AD-402E-9161-A9062633D3AA}" type="parTrans" cxnId="{0167CE69-A34E-4677-90B3-3F1F9A5F586E}">
      <dgm:prSet/>
      <dgm:spPr/>
      <dgm:t>
        <a:bodyPr/>
        <a:lstStyle/>
        <a:p>
          <a:endParaRPr lang="en-US"/>
        </a:p>
      </dgm:t>
    </dgm:pt>
    <dgm:pt modelId="{7DFF4C7F-D37A-4361-811D-32EBF1AF4F0A}" type="sibTrans" cxnId="{0167CE69-A34E-4677-90B3-3F1F9A5F586E}">
      <dgm:prSet/>
      <dgm:spPr/>
      <dgm:t>
        <a:bodyPr/>
        <a:lstStyle/>
        <a:p>
          <a:endParaRPr lang="en-US"/>
        </a:p>
      </dgm:t>
    </dgm:pt>
    <dgm:pt modelId="{4F77FA08-06F9-4C42-BC46-2554BB0EFCBB}">
      <dgm:prSet/>
      <dgm:spPr/>
      <dgm:t>
        <a:bodyPr/>
        <a:lstStyle/>
        <a:p>
          <a:r>
            <a:rPr lang="en-US"/>
            <a:t>integração, segurança, escalabilidade. </a:t>
          </a:r>
        </a:p>
      </dgm:t>
    </dgm:pt>
    <dgm:pt modelId="{C5B7C3D4-7823-4897-99FF-15C3148F1EE5}" type="parTrans" cxnId="{6B60148E-52F6-46F1-B30A-DF63B2CFF5BF}">
      <dgm:prSet/>
      <dgm:spPr/>
      <dgm:t>
        <a:bodyPr/>
        <a:lstStyle/>
        <a:p>
          <a:endParaRPr lang="en-US"/>
        </a:p>
      </dgm:t>
    </dgm:pt>
    <dgm:pt modelId="{4D4EFAB9-4F72-45A8-BFC6-B1D939A1216B}" type="sibTrans" cxnId="{6B60148E-52F6-46F1-B30A-DF63B2CFF5BF}">
      <dgm:prSet/>
      <dgm:spPr/>
      <dgm:t>
        <a:bodyPr/>
        <a:lstStyle/>
        <a:p>
          <a:endParaRPr lang="en-US"/>
        </a:p>
      </dgm:t>
    </dgm:pt>
    <dgm:pt modelId="{1473DDB2-116D-4D95-943D-C3AE12575A7A}">
      <dgm:prSet/>
      <dgm:spPr/>
      <dgm:t>
        <a:bodyPr/>
        <a:lstStyle/>
        <a:p>
          <a:r>
            <a:rPr lang="en-US" dirty="0"/>
            <a:t>Boas </a:t>
          </a:r>
          <a:r>
            <a:rPr lang="en-US" dirty="0" err="1"/>
            <a:t>práticas</a:t>
          </a:r>
          <a:r>
            <a:rPr lang="en-US" dirty="0"/>
            <a:t>:</a:t>
          </a:r>
        </a:p>
      </dgm:t>
    </dgm:pt>
    <dgm:pt modelId="{274FB2DB-CA67-4070-A0E9-CDD5901EFD96}" type="parTrans" cxnId="{8B448924-0AF2-46C4-9367-1FA3CBAD23AF}">
      <dgm:prSet/>
      <dgm:spPr/>
      <dgm:t>
        <a:bodyPr/>
        <a:lstStyle/>
        <a:p>
          <a:endParaRPr lang="en-US"/>
        </a:p>
      </dgm:t>
    </dgm:pt>
    <dgm:pt modelId="{7C1909C3-AC2B-4D4F-9750-DAEBA65E51F5}" type="sibTrans" cxnId="{8B448924-0AF2-46C4-9367-1FA3CBAD23AF}">
      <dgm:prSet/>
      <dgm:spPr/>
      <dgm:t>
        <a:bodyPr/>
        <a:lstStyle/>
        <a:p>
          <a:endParaRPr lang="en-US"/>
        </a:p>
      </dgm:t>
    </dgm:pt>
    <dgm:pt modelId="{6F1FC022-F92D-459E-B3B9-840CC00CA5E6}">
      <dgm:prSet/>
      <dgm:spPr/>
      <dgm:t>
        <a:bodyPr/>
        <a:lstStyle/>
        <a:p>
          <a:r>
            <a:rPr lang="en-US"/>
            <a:t>automação, documentação viva, colaboração entre equipes.</a:t>
          </a:r>
          <a:endParaRPr lang="en-US" dirty="0"/>
        </a:p>
      </dgm:t>
    </dgm:pt>
    <dgm:pt modelId="{DF2FACE4-EC49-434D-8E09-6CE63E6113F0}" type="parTrans" cxnId="{007B1A5C-B3AE-48B8-B598-6DD7DA887373}">
      <dgm:prSet/>
      <dgm:spPr/>
      <dgm:t>
        <a:bodyPr/>
        <a:lstStyle/>
        <a:p>
          <a:endParaRPr lang="pt-BR"/>
        </a:p>
      </dgm:t>
    </dgm:pt>
    <dgm:pt modelId="{1C712A42-04F4-4901-B1AD-D5BA23E1FDF5}" type="sibTrans" cxnId="{007B1A5C-B3AE-48B8-B598-6DD7DA887373}">
      <dgm:prSet/>
      <dgm:spPr/>
      <dgm:t>
        <a:bodyPr/>
        <a:lstStyle/>
        <a:p>
          <a:endParaRPr lang="pt-BR"/>
        </a:p>
      </dgm:t>
    </dgm:pt>
    <dgm:pt modelId="{A1DAF1CA-27C8-4EBB-AA0E-87FCDC4E929A}" type="pres">
      <dgm:prSet presAssocID="{CCDDE9FB-3D5C-4422-AA3C-B9CF73FBCE13}" presName="linear" presStyleCnt="0">
        <dgm:presLayoutVars>
          <dgm:animLvl val="lvl"/>
          <dgm:resizeHandles val="exact"/>
        </dgm:presLayoutVars>
      </dgm:prSet>
      <dgm:spPr/>
    </dgm:pt>
    <dgm:pt modelId="{28CF6309-F8F4-4D10-B296-8CAC5CB3C756}" type="pres">
      <dgm:prSet presAssocID="{012C30B5-C4A3-4A30-ABA8-DDF67304A1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AD0D2F2-6D8F-4BCF-8F0D-FF996F2FF573}" type="pres">
      <dgm:prSet presAssocID="{7DFF4C7F-D37A-4361-811D-32EBF1AF4F0A}" presName="spacer" presStyleCnt="0"/>
      <dgm:spPr/>
    </dgm:pt>
    <dgm:pt modelId="{43AA802D-5521-4167-94A9-F0D4A8A9652E}" type="pres">
      <dgm:prSet presAssocID="{4F77FA08-06F9-4C42-BC46-2554BB0EFCB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9CAA231-0CC4-42B9-B9AF-283234B48B01}" type="pres">
      <dgm:prSet presAssocID="{4D4EFAB9-4F72-45A8-BFC6-B1D939A1216B}" presName="spacer" presStyleCnt="0"/>
      <dgm:spPr/>
    </dgm:pt>
    <dgm:pt modelId="{841BBC3F-94A8-4AEF-AA87-62306060E3E8}" type="pres">
      <dgm:prSet presAssocID="{1473DDB2-116D-4D95-943D-C3AE12575A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8207D71-434C-49A6-A63B-A0A2AF251A5E}" type="pres">
      <dgm:prSet presAssocID="{7C1909C3-AC2B-4D4F-9750-DAEBA65E51F5}" presName="spacer" presStyleCnt="0"/>
      <dgm:spPr/>
    </dgm:pt>
    <dgm:pt modelId="{E48AAF29-C51F-437E-A943-39612EDC3EB6}" type="pres">
      <dgm:prSet presAssocID="{6F1FC022-F92D-459E-B3B9-840CC00CA5E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B448924-0AF2-46C4-9367-1FA3CBAD23AF}" srcId="{CCDDE9FB-3D5C-4422-AA3C-B9CF73FBCE13}" destId="{1473DDB2-116D-4D95-943D-C3AE12575A7A}" srcOrd="2" destOrd="0" parTransId="{274FB2DB-CA67-4070-A0E9-CDD5901EFD96}" sibTransId="{7C1909C3-AC2B-4D4F-9750-DAEBA65E51F5}"/>
    <dgm:cxn modelId="{007B1A5C-B3AE-48B8-B598-6DD7DA887373}" srcId="{CCDDE9FB-3D5C-4422-AA3C-B9CF73FBCE13}" destId="{6F1FC022-F92D-459E-B3B9-840CC00CA5E6}" srcOrd="3" destOrd="0" parTransId="{DF2FACE4-EC49-434D-8E09-6CE63E6113F0}" sibTransId="{1C712A42-04F4-4901-B1AD-D5BA23E1FDF5}"/>
    <dgm:cxn modelId="{51B78F5D-C891-43E2-AB19-BFB8B6560B32}" type="presOf" srcId="{4F77FA08-06F9-4C42-BC46-2554BB0EFCBB}" destId="{43AA802D-5521-4167-94A9-F0D4A8A9652E}" srcOrd="0" destOrd="0" presId="urn:microsoft.com/office/officeart/2005/8/layout/vList2"/>
    <dgm:cxn modelId="{0167CE69-A34E-4677-90B3-3F1F9A5F586E}" srcId="{CCDDE9FB-3D5C-4422-AA3C-B9CF73FBCE13}" destId="{012C30B5-C4A3-4A30-ABA8-DDF67304A191}" srcOrd="0" destOrd="0" parTransId="{A9CDAD62-28AD-402E-9161-A9062633D3AA}" sibTransId="{7DFF4C7F-D37A-4361-811D-32EBF1AF4F0A}"/>
    <dgm:cxn modelId="{D1D4FF4B-6AEB-4196-A09B-71F8ED67B5A0}" type="presOf" srcId="{1473DDB2-116D-4D95-943D-C3AE12575A7A}" destId="{841BBC3F-94A8-4AEF-AA87-62306060E3E8}" srcOrd="0" destOrd="0" presId="urn:microsoft.com/office/officeart/2005/8/layout/vList2"/>
    <dgm:cxn modelId="{656E7F52-8DA1-40C1-BD7C-C4CD0F67F265}" type="presOf" srcId="{012C30B5-C4A3-4A30-ABA8-DDF67304A191}" destId="{28CF6309-F8F4-4D10-B296-8CAC5CB3C756}" srcOrd="0" destOrd="0" presId="urn:microsoft.com/office/officeart/2005/8/layout/vList2"/>
    <dgm:cxn modelId="{F3AEEF89-36C5-47E6-8D37-57D447D2365E}" type="presOf" srcId="{CCDDE9FB-3D5C-4422-AA3C-B9CF73FBCE13}" destId="{A1DAF1CA-27C8-4EBB-AA0E-87FCDC4E929A}" srcOrd="0" destOrd="0" presId="urn:microsoft.com/office/officeart/2005/8/layout/vList2"/>
    <dgm:cxn modelId="{6B60148E-52F6-46F1-B30A-DF63B2CFF5BF}" srcId="{CCDDE9FB-3D5C-4422-AA3C-B9CF73FBCE13}" destId="{4F77FA08-06F9-4C42-BC46-2554BB0EFCBB}" srcOrd="1" destOrd="0" parTransId="{C5B7C3D4-7823-4897-99FF-15C3148F1EE5}" sibTransId="{4D4EFAB9-4F72-45A8-BFC6-B1D939A1216B}"/>
    <dgm:cxn modelId="{AFB9A6B8-2A0F-4055-B9FE-0AE10981FA0E}" type="presOf" srcId="{6F1FC022-F92D-459E-B3B9-840CC00CA5E6}" destId="{E48AAF29-C51F-437E-A943-39612EDC3EB6}" srcOrd="0" destOrd="0" presId="urn:microsoft.com/office/officeart/2005/8/layout/vList2"/>
    <dgm:cxn modelId="{4800A275-857D-46B1-9326-4D97127081A2}" type="presParOf" srcId="{A1DAF1CA-27C8-4EBB-AA0E-87FCDC4E929A}" destId="{28CF6309-F8F4-4D10-B296-8CAC5CB3C756}" srcOrd="0" destOrd="0" presId="urn:microsoft.com/office/officeart/2005/8/layout/vList2"/>
    <dgm:cxn modelId="{52DF3CD8-4E58-4E75-AC93-4578A24C79C4}" type="presParOf" srcId="{A1DAF1CA-27C8-4EBB-AA0E-87FCDC4E929A}" destId="{4AD0D2F2-6D8F-4BCF-8F0D-FF996F2FF573}" srcOrd="1" destOrd="0" presId="urn:microsoft.com/office/officeart/2005/8/layout/vList2"/>
    <dgm:cxn modelId="{0DA32975-8F17-4AF8-9F43-D135316D9667}" type="presParOf" srcId="{A1DAF1CA-27C8-4EBB-AA0E-87FCDC4E929A}" destId="{43AA802D-5521-4167-94A9-F0D4A8A9652E}" srcOrd="2" destOrd="0" presId="urn:microsoft.com/office/officeart/2005/8/layout/vList2"/>
    <dgm:cxn modelId="{C82F4333-0669-4609-ABD4-F67A2C525590}" type="presParOf" srcId="{A1DAF1CA-27C8-4EBB-AA0E-87FCDC4E929A}" destId="{99CAA231-0CC4-42B9-B9AF-283234B48B01}" srcOrd="3" destOrd="0" presId="urn:microsoft.com/office/officeart/2005/8/layout/vList2"/>
    <dgm:cxn modelId="{E668341F-7146-4146-8B71-5BDCC97769AD}" type="presParOf" srcId="{A1DAF1CA-27C8-4EBB-AA0E-87FCDC4E929A}" destId="{841BBC3F-94A8-4AEF-AA87-62306060E3E8}" srcOrd="4" destOrd="0" presId="urn:microsoft.com/office/officeart/2005/8/layout/vList2"/>
    <dgm:cxn modelId="{C3DFA4EE-F0EE-44F1-BDA0-5E57AE27E619}" type="presParOf" srcId="{A1DAF1CA-27C8-4EBB-AA0E-87FCDC4E929A}" destId="{18207D71-434C-49A6-A63B-A0A2AF251A5E}" srcOrd="5" destOrd="0" presId="urn:microsoft.com/office/officeart/2005/8/layout/vList2"/>
    <dgm:cxn modelId="{A62CEBF5-22EF-4914-9965-986358A79CC0}" type="presParOf" srcId="{A1DAF1CA-27C8-4EBB-AA0E-87FCDC4E929A}" destId="{E48AAF29-C51F-437E-A943-39612EDC3EB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F6309-F8F4-4D10-B296-8CAC5CB3C756}">
      <dsp:nvSpPr>
        <dsp:cNvPr id="0" name=""/>
        <dsp:cNvSpPr/>
      </dsp:nvSpPr>
      <dsp:spPr>
        <a:xfrm>
          <a:off x="0" y="73032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Principais desafios: </a:t>
          </a:r>
        </a:p>
      </dsp:txBody>
      <dsp:txXfrm>
        <a:off x="38784" y="111816"/>
        <a:ext cx="4523006" cy="716935"/>
      </dsp:txXfrm>
    </dsp:sp>
    <dsp:sp modelId="{43AA802D-5521-4167-94A9-F0D4A8A9652E}">
      <dsp:nvSpPr>
        <dsp:cNvPr id="0" name=""/>
        <dsp:cNvSpPr/>
      </dsp:nvSpPr>
      <dsp:spPr>
        <a:xfrm>
          <a:off x="0" y="925135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integração, segurança, escalabilidade. </a:t>
          </a:r>
        </a:p>
      </dsp:txBody>
      <dsp:txXfrm>
        <a:off x="38784" y="963919"/>
        <a:ext cx="4523006" cy="716935"/>
      </dsp:txXfrm>
    </dsp:sp>
    <dsp:sp modelId="{841BBC3F-94A8-4AEF-AA87-62306060E3E8}">
      <dsp:nvSpPr>
        <dsp:cNvPr id="0" name=""/>
        <dsp:cNvSpPr/>
      </dsp:nvSpPr>
      <dsp:spPr>
        <a:xfrm>
          <a:off x="0" y="1777239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Boas </a:t>
          </a:r>
          <a:r>
            <a:rPr lang="en-US" sz="2000" kern="1200" dirty="0" err="1"/>
            <a:t>práticas</a:t>
          </a:r>
          <a:r>
            <a:rPr lang="en-US" sz="2000" kern="1200" dirty="0"/>
            <a:t>:</a:t>
          </a:r>
        </a:p>
      </dsp:txBody>
      <dsp:txXfrm>
        <a:off x="38784" y="1816023"/>
        <a:ext cx="4523006" cy="716935"/>
      </dsp:txXfrm>
    </dsp:sp>
    <dsp:sp modelId="{E48AAF29-C51F-437E-A943-39612EDC3EB6}">
      <dsp:nvSpPr>
        <dsp:cNvPr id="0" name=""/>
        <dsp:cNvSpPr/>
      </dsp:nvSpPr>
      <dsp:spPr>
        <a:xfrm>
          <a:off x="0" y="2629342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automação, documentação viva, colaboração entre equipes.</a:t>
          </a:r>
          <a:endParaRPr lang="en-US" sz="2000" kern="1200" dirty="0"/>
        </a:p>
      </dsp:txBody>
      <dsp:txXfrm>
        <a:off x="38784" y="2668126"/>
        <a:ext cx="4523006" cy="716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D2389-2BC7-4D9D-AEEF-456F3EBB3643}" type="datetimeFigureOut">
              <a:rPr lang="pt-BR" smtClean="0"/>
              <a:t>29/04/2025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C328F-947C-40A5-A325-008D46FCA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3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C4 Model é uma metodologia que ajuda na visualização e compreensão da arquitetura de software. Ele é particularmente útil em ambientes complexos, como os bancos digitais, onde a comunicação clara entre as equipes é essencial. A abordagem divide a arquitetura em quatro níveis, permitindo um detalhamento progressivo e facilitando a colaboração entre todos os envolvidos no projeto.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3A0C-1015-47A6-B697-6A1DD1E1145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19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jesus/c4model-digitalbank-architectur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Sala com sofá e mesa de centro">
            <a:extLst>
              <a:ext uri="{FF2B5EF4-FFF2-40B4-BE49-F238E27FC236}">
                <a16:creationId xmlns:a16="http://schemas.microsoft.com/office/drawing/2014/main" id="{D1CE053E-F385-B703-DBA0-D4789791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362"/>
          <a:stretch/>
        </p:blipFill>
        <p:spPr>
          <a:xfrm>
            <a:off x="-1" y="0"/>
            <a:ext cx="9144000" cy="5345049"/>
          </a:xfrm>
          <a:prstGeom prst="rect">
            <a:avLst/>
          </a:prstGeom>
        </p:spPr>
      </p:pic>
      <p:pic>
        <p:nvPicPr>
          <p:cNvPr id="7" name="Imagem 6" descr="Linha do tempo&#10;&#10;O conteúdo gerado por IA pode estar incorreto.">
            <a:extLst>
              <a:ext uri="{FF2B5EF4-FFF2-40B4-BE49-F238E27FC236}">
                <a16:creationId xmlns:a16="http://schemas.microsoft.com/office/drawing/2014/main" id="{7126A887-ECF0-01EB-29AA-4407CF7D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58" t="51111" r="19479" b="34722"/>
          <a:stretch/>
        </p:blipFill>
        <p:spPr>
          <a:xfrm>
            <a:off x="3389718" y="133350"/>
            <a:ext cx="5629275" cy="9715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5F8C7DC-BF74-4312-AEFA-57E9D8A83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714" y="5345048"/>
            <a:ext cx="5879285" cy="151295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F4C433-9D1B-3509-DC19-06D1BB192F84}"/>
              </a:ext>
            </a:extLst>
          </p:cNvPr>
          <p:cNvSpPr/>
          <p:nvPr/>
        </p:nvSpPr>
        <p:spPr>
          <a:xfrm>
            <a:off x="1466848" y="5414287"/>
            <a:ext cx="2066925" cy="14437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E68C73C-C61F-B9A9-ED23-0D8CA2AD1D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8998"/>
          <a:stretch/>
        </p:blipFill>
        <p:spPr>
          <a:xfrm>
            <a:off x="1337481" y="5345049"/>
            <a:ext cx="2410606" cy="151295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412E301-D0C1-2D48-61FA-529FEF0E2C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8998"/>
          <a:stretch/>
        </p:blipFill>
        <p:spPr>
          <a:xfrm>
            <a:off x="-2" y="5345047"/>
            <a:ext cx="2410606" cy="151295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82C8E13-EA82-36F4-ACC8-CCC2114D7C7D}"/>
              </a:ext>
            </a:extLst>
          </p:cNvPr>
          <p:cNvSpPr/>
          <p:nvPr/>
        </p:nvSpPr>
        <p:spPr>
          <a:xfrm>
            <a:off x="2981326" y="5414286"/>
            <a:ext cx="4076700" cy="13770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Aptos Black" panose="020F0502020204030204" pitchFamily="34" charset="0"/>
              </a:rPr>
              <a:t>C4 Model</a:t>
            </a:r>
          </a:p>
          <a:p>
            <a:pPr algn="ctr"/>
            <a:r>
              <a:rPr lang="pt-BR" b="1" dirty="0">
                <a:latin typeface="Aptos Black" panose="020F0502020204030204" pitchFamily="34" charset="0"/>
              </a:rPr>
              <a:t>Visão geral e sua utilização</a:t>
            </a:r>
          </a:p>
          <a:p>
            <a:pPr algn="ctr"/>
            <a:r>
              <a:rPr lang="pt-BR" dirty="0"/>
              <a:t>Comunidade Arquitetura</a:t>
            </a:r>
          </a:p>
          <a:p>
            <a:pPr algn="ctr"/>
            <a:r>
              <a:rPr lang="pt-BR" dirty="0"/>
              <a:t>Julio Jesus</a:t>
            </a:r>
          </a:p>
        </p:txBody>
      </p:sp>
      <p:pic>
        <p:nvPicPr>
          <p:cNvPr id="9" name="Imagem 8" descr="Cabeça de pessoa&#10;&#10;O conteúdo gerado por IA pode estar incorreto.">
            <a:extLst>
              <a:ext uri="{FF2B5EF4-FFF2-40B4-BE49-F238E27FC236}">
                <a16:creationId xmlns:a16="http://schemas.microsoft.com/office/drawing/2014/main" id="{5797F6CB-906A-8761-BFDA-ADA36D1D9D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402"/>
          <a:stretch/>
        </p:blipFill>
        <p:spPr>
          <a:xfrm rot="16200000">
            <a:off x="85725" y="4741862"/>
            <a:ext cx="2276475" cy="19558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5119164-B9C0-0524-DF55-4A499562DF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931" r="58998" b="64152"/>
          <a:stretch/>
        </p:blipFill>
        <p:spPr>
          <a:xfrm>
            <a:off x="2931056" y="5425815"/>
            <a:ext cx="592111" cy="54235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482D496-F46B-46AC-53B2-51EF9962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09" r="76377" b="53248"/>
          <a:stretch/>
        </p:blipFill>
        <p:spPr>
          <a:xfrm rot="16200000">
            <a:off x="2167396" y="5587217"/>
            <a:ext cx="1053191" cy="7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7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078630" y="274323"/>
            <a:ext cx="7068472" cy="984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700" dirty="0">
                <a:latin typeface="+mj-lt"/>
                <a:ea typeface="+mj-ea"/>
                <a:cs typeface="+mj-cs"/>
              </a:rPr>
              <a:t>6. </a:t>
            </a:r>
            <a:r>
              <a:rPr lang="en-US" sz="2700" dirty="0" err="1">
                <a:latin typeface="+mj-lt"/>
                <a:ea typeface="+mj-ea"/>
                <a:cs typeface="+mj-cs"/>
              </a:rPr>
              <a:t>Componentes</a:t>
            </a:r>
            <a:r>
              <a:rPr lang="en-US" sz="2700" dirty="0">
                <a:latin typeface="+mj-lt"/>
                <a:ea typeface="+mj-ea"/>
                <a:cs typeface="+mj-cs"/>
              </a:rPr>
              <a:t> de </a:t>
            </a:r>
            <a:r>
              <a:rPr lang="en-US" sz="2700" dirty="0" err="1">
                <a:latin typeface="+mj-lt"/>
                <a:ea typeface="+mj-ea"/>
                <a:cs typeface="+mj-cs"/>
              </a:rPr>
              <a:t>uma</a:t>
            </a:r>
            <a:r>
              <a:rPr lang="en-US" sz="2700" dirty="0">
                <a:latin typeface="+mj-lt"/>
                <a:ea typeface="+mj-ea"/>
                <a:cs typeface="+mj-cs"/>
              </a:rPr>
              <a:t> API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700" dirty="0">
                <a:latin typeface="+mj-lt"/>
                <a:ea typeface="+mj-ea"/>
                <a:cs typeface="+mj-cs"/>
              </a:rPr>
              <a:t>(Account API)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850" y="3769242"/>
            <a:ext cx="3886200" cy="98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1600" dirty="0" err="1"/>
              <a:t>Detalhamento</a:t>
            </a:r>
            <a:r>
              <a:rPr lang="en-US" sz="1600" dirty="0"/>
              <a:t> dos </a:t>
            </a:r>
            <a:r>
              <a:rPr lang="en-US" sz="1600" dirty="0" err="1"/>
              <a:t>componentes</a:t>
            </a:r>
            <a:r>
              <a:rPr lang="en-US" sz="1600" dirty="0"/>
              <a:t> </a:t>
            </a:r>
            <a:r>
              <a:rPr lang="en-US" sz="1600" dirty="0" err="1"/>
              <a:t>internos</a:t>
            </a:r>
            <a:r>
              <a:rPr lang="en-US" sz="1600" dirty="0"/>
              <a:t> de </a:t>
            </a:r>
            <a:r>
              <a:rPr lang="en-US" sz="1600" dirty="0" err="1"/>
              <a:t>uma</a:t>
            </a:r>
            <a:r>
              <a:rPr lang="en-US" sz="1600" dirty="0"/>
              <a:t> API de </a:t>
            </a:r>
            <a:r>
              <a:rPr lang="en-US" sz="1600" dirty="0" err="1"/>
              <a:t>contas</a:t>
            </a:r>
            <a:r>
              <a:rPr lang="en-US" sz="1600" dirty="0"/>
              <a:t>: controller, service e repository.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42446" y="1"/>
            <a:ext cx="5701553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component_api_account.png"/>
          <p:cNvPicPr>
            <a:picLocks noChangeAspect="1"/>
          </p:cNvPicPr>
          <p:nvPr/>
        </p:nvPicPr>
        <p:blipFill>
          <a:blip r:embed="rId2"/>
          <a:srcRect b="23133"/>
          <a:stretch/>
        </p:blipFill>
        <p:spPr>
          <a:xfrm>
            <a:off x="4743450" y="179902"/>
            <a:ext cx="2647950" cy="6673444"/>
          </a:xfrm>
          <a:prstGeom prst="rect">
            <a:avLst/>
          </a:prstGeom>
        </p:spPr>
      </p:pic>
      <p:pic>
        <p:nvPicPr>
          <p:cNvPr id="6" name="Picture 3" descr="component_api_account.png">
            <a:extLst>
              <a:ext uri="{FF2B5EF4-FFF2-40B4-BE49-F238E27FC236}">
                <a16:creationId xmlns:a16="http://schemas.microsoft.com/office/drawing/2014/main" id="{AECBD11A-21A7-2290-F003-8803FA38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46" t="79425" r="9332" b="2286"/>
          <a:stretch/>
        </p:blipFill>
        <p:spPr>
          <a:xfrm>
            <a:off x="7595625" y="5347451"/>
            <a:ext cx="1379792" cy="135367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8010421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onent_service_payment.png"/>
          <p:cNvPicPr>
            <a:picLocks noChangeAspect="1"/>
          </p:cNvPicPr>
          <p:nvPr/>
        </p:nvPicPr>
        <p:blipFill>
          <a:blip r:embed="rId2"/>
          <a:srcRect b="23383"/>
          <a:stretch/>
        </p:blipFill>
        <p:spPr>
          <a:xfrm>
            <a:off x="3718094" y="190500"/>
            <a:ext cx="5199132" cy="6584162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3" descr="component_service_payment.png">
            <a:extLst>
              <a:ext uri="{FF2B5EF4-FFF2-40B4-BE49-F238E27FC236}">
                <a16:creationId xmlns:a16="http://schemas.microsoft.com/office/drawing/2014/main" id="{62AB3304-35A8-0A09-6E98-43760095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97" t="77975"/>
          <a:stretch/>
        </p:blipFill>
        <p:spPr>
          <a:xfrm>
            <a:off x="7220527" y="5385532"/>
            <a:ext cx="1544837" cy="1371601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DF21472E-C33A-4CAC-AECE-B40DE101265D}"/>
              </a:ext>
            </a:extLst>
          </p:cNvPr>
          <p:cNvSpPr txBox="1"/>
          <p:nvPr/>
        </p:nvSpPr>
        <p:spPr>
          <a:xfrm>
            <a:off x="226774" y="2038253"/>
            <a:ext cx="3354626" cy="258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Análise</a:t>
            </a:r>
            <a:r>
              <a:rPr lang="en-US" dirty="0">
                <a:effectLst/>
              </a:rPr>
              <a:t> dos </a:t>
            </a:r>
            <a:r>
              <a:rPr lang="en-US" dirty="0" err="1">
                <a:effectLst/>
              </a:rPr>
              <a:t>elementos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internos</a:t>
            </a:r>
            <a:r>
              <a:rPr lang="en-US" dirty="0">
                <a:effectLst/>
              </a:rPr>
              <a:t> de um </a:t>
            </a:r>
            <a:r>
              <a:rPr lang="en-US" dirty="0" err="1">
                <a:effectLst/>
              </a:rPr>
              <a:t>sistema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pagamentos</a:t>
            </a:r>
            <a:r>
              <a:rPr lang="en-US" dirty="0">
                <a:effectLst/>
              </a:rPr>
              <a:t>: </a:t>
            </a:r>
            <a:r>
              <a:rPr lang="en-US" dirty="0" err="1">
                <a:effectLst/>
              </a:rPr>
              <a:t>controlador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serviço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repositório</a:t>
            </a:r>
            <a:r>
              <a:rPr lang="en-US" dirty="0">
                <a:effectLst/>
              </a:rPr>
              <a:t> e </a:t>
            </a:r>
            <a:r>
              <a:rPr lang="en-US" dirty="0" err="1">
                <a:effectLst/>
              </a:rPr>
              <a:t>eventos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  <p:sp>
        <p:nvSpPr>
          <p:cNvPr id="11" name="Arc 15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154762" y="162676"/>
            <a:ext cx="3062575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8147" y="163786"/>
            <a:ext cx="3479948" cy="163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dirty="0">
                <a:latin typeface="+mj-lt"/>
                <a:ea typeface="+mj-ea"/>
                <a:cs typeface="+mj-cs"/>
              </a:rPr>
              <a:t>7.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Componentes</a:t>
            </a:r>
            <a:r>
              <a:rPr lang="en-US" sz="2800" dirty="0">
                <a:latin typeface="+mj-lt"/>
                <a:ea typeface="+mj-ea"/>
                <a:cs typeface="+mj-cs"/>
              </a:rPr>
              <a:t> de um </a:t>
            </a:r>
            <a:r>
              <a:rPr lang="en-US" sz="2800" dirty="0" err="1">
                <a:latin typeface="+mj-lt"/>
                <a:ea typeface="+mj-ea"/>
                <a:cs typeface="+mj-cs"/>
              </a:rPr>
              <a:t>Serviço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dirty="0">
                <a:latin typeface="+mj-lt"/>
                <a:ea typeface="+mj-ea"/>
                <a:cs typeface="+mj-cs"/>
              </a:rPr>
              <a:t>(Payment Service)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160" y="168140"/>
            <a:ext cx="6158590" cy="641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8.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Comparação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API x Serviços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mparacao_api_servico.png"/>
          <p:cNvPicPr>
            <a:picLocks noChangeAspect="1"/>
          </p:cNvPicPr>
          <p:nvPr/>
        </p:nvPicPr>
        <p:blipFill>
          <a:blip r:embed="rId2"/>
          <a:srcRect b="4458"/>
          <a:stretch/>
        </p:blipFill>
        <p:spPr>
          <a:xfrm>
            <a:off x="4572000" y="1167300"/>
            <a:ext cx="3887068" cy="56907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81BAA5B-24A5-F77F-0BCA-63B4964CB7C1}"/>
              </a:ext>
            </a:extLst>
          </p:cNvPr>
          <p:cNvSpPr txBox="1"/>
          <p:nvPr/>
        </p:nvSpPr>
        <p:spPr>
          <a:xfrm>
            <a:off x="352425" y="3000284"/>
            <a:ext cx="3637489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Análise visual das arquiteturas orientadas a APIs e serviços. </a:t>
            </a: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Como a</a:t>
            </a: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 duas podem coexistir e se comunicar entre si em um Banco Digital.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Uma pessoa tentando pegar um papel em uma mesa cheia de papel e notas autoadesivas">
            <a:extLst>
              <a:ext uri="{FF2B5EF4-FFF2-40B4-BE49-F238E27FC236}">
                <a16:creationId xmlns:a16="http://schemas.microsoft.com/office/drawing/2014/main" id="{5AD078CF-E327-0CCE-3D80-9F5AFB7AF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57" r="30749" b="-2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86487" y="405685"/>
            <a:ext cx="4098726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3200" dirty="0">
                <a:latin typeface="+mj-lt"/>
                <a:ea typeface="+mj-ea"/>
                <a:cs typeface="+mj-cs"/>
              </a:rPr>
              <a:t>9.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Desafios</a:t>
            </a:r>
            <a:r>
              <a:rPr lang="en-US" sz="3200" dirty="0">
                <a:latin typeface="+mj-lt"/>
                <a:ea typeface="+mj-ea"/>
                <a:cs typeface="+mj-cs"/>
              </a:rPr>
              <a:t> e Boas </a:t>
            </a:r>
            <a:r>
              <a:rPr lang="en-US" sz="3200" dirty="0" err="1">
                <a:latin typeface="+mj-lt"/>
                <a:ea typeface="+mj-ea"/>
                <a:cs typeface="+mj-cs"/>
              </a:rPr>
              <a:t>Práticas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B1E32CF6-39AE-7DF7-1544-A86BFD9034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521663"/>
              </p:ext>
            </p:extLst>
          </p:nvPr>
        </p:nvGraphicFramePr>
        <p:xfrm>
          <a:off x="4286251" y="2743200"/>
          <a:ext cx="4600574" cy="3496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13FEC0D-14BB-EC9D-AF6E-CC09B49FF050}"/>
              </a:ext>
            </a:extLst>
          </p:cNvPr>
          <p:cNvSpPr txBox="1"/>
          <p:nvPr/>
        </p:nvSpPr>
        <p:spPr>
          <a:xfrm>
            <a:off x="628650" y="6153150"/>
            <a:ext cx="7886700" cy="55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3100" dirty="0">
                <a:latin typeface="+mj-lt"/>
                <a:ea typeface="+mj-ea"/>
                <a:cs typeface="+mj-cs"/>
              </a:rPr>
              <a:t>10. </a:t>
            </a:r>
            <a:r>
              <a:rPr lang="en-US" sz="3100" dirty="0" err="1">
                <a:latin typeface="+mj-lt"/>
                <a:ea typeface="+mj-ea"/>
                <a:cs typeface="+mj-cs"/>
              </a:rPr>
              <a:t>Perguntas</a:t>
            </a:r>
            <a:r>
              <a:rPr lang="en-US" sz="3100" dirty="0">
                <a:latin typeface="+mj-lt"/>
                <a:ea typeface="+mj-ea"/>
                <a:cs typeface="+mj-cs"/>
              </a:rPr>
              <a:t> 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Respostas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5" name="Imagem 14" descr="Placa de identificação de um morro">
            <a:extLst>
              <a:ext uri="{FF2B5EF4-FFF2-40B4-BE49-F238E27FC236}">
                <a16:creationId xmlns:a16="http://schemas.microsoft.com/office/drawing/2014/main" id="{7D3B3703-C05A-BB71-79CD-C27E8B1D0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66" t="2504" r="9541"/>
          <a:stretch/>
        </p:blipFill>
        <p:spPr>
          <a:xfrm>
            <a:off x="0" y="0"/>
            <a:ext cx="9144000" cy="59420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essoas sentadas em uma sala&#10;&#10;O conteúdo gerado por IA pode estar incorreto.">
            <a:extLst>
              <a:ext uri="{FF2B5EF4-FFF2-40B4-BE49-F238E27FC236}">
                <a16:creationId xmlns:a16="http://schemas.microsoft.com/office/drawing/2014/main" id="{9CEA1B74-028A-35A6-782B-398C8ADE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9" t="-1" r="14020" b="-1"/>
          <a:stretch/>
        </p:blipFill>
        <p:spPr>
          <a:xfrm>
            <a:off x="-229" y="1"/>
            <a:ext cx="9171096" cy="60682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5029199"/>
            <a:ext cx="9171095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4F5930B7-A4B2-A823-8DFC-BCFE68983532}"/>
              </a:ext>
            </a:extLst>
          </p:cNvPr>
          <p:cNvSpPr txBox="1"/>
          <p:nvPr/>
        </p:nvSpPr>
        <p:spPr>
          <a:xfrm>
            <a:off x="2220837" y="6050107"/>
            <a:ext cx="4728963" cy="71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3200" dirty="0">
                <a:latin typeface="+mj-lt"/>
                <a:ea typeface="+mj-ea"/>
                <a:cs typeface="+mj-cs"/>
              </a:rPr>
              <a:t>10. </a:t>
            </a:r>
            <a:r>
              <a:rPr lang="en-US" sz="3200" dirty="0" err="1">
                <a:latin typeface="+mj-lt"/>
                <a:ea typeface="+mj-ea"/>
                <a:cs typeface="+mj-cs"/>
              </a:rPr>
              <a:t>Conclusão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4703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Agrupar 50">
            <a:extLst>
              <a:ext uri="{FF2B5EF4-FFF2-40B4-BE49-F238E27FC236}">
                <a16:creationId xmlns:a16="http://schemas.microsoft.com/office/drawing/2014/main" id="{223AD5CA-B22F-A5E3-58C7-CFDDA2EED893}"/>
              </a:ext>
            </a:extLst>
          </p:cNvPr>
          <p:cNvGrpSpPr/>
          <p:nvPr/>
        </p:nvGrpSpPr>
        <p:grpSpPr>
          <a:xfrm>
            <a:off x="0" y="0"/>
            <a:ext cx="9144000" cy="6857999"/>
            <a:chOff x="0" y="0"/>
            <a:chExt cx="9144000" cy="6857999"/>
          </a:xfrm>
        </p:grpSpPr>
        <p:pic>
          <p:nvPicPr>
            <p:cNvPr id="19" name="Imagem 18" descr="Bando de pássaros voando&#10;&#10;O conteúdo gerado por IA pode estar incorreto.">
              <a:extLst>
                <a:ext uri="{FF2B5EF4-FFF2-40B4-BE49-F238E27FC236}">
                  <a16:creationId xmlns:a16="http://schemas.microsoft.com/office/drawing/2014/main" id="{587AD5B4-60BD-EA4B-BB0B-A2E52F94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2862"/>
            <a:stretch/>
          </p:blipFill>
          <p:spPr>
            <a:xfrm flipV="1">
              <a:off x="0" y="4914898"/>
              <a:ext cx="9144000" cy="1943101"/>
            </a:xfrm>
            <a:prstGeom prst="rect">
              <a:avLst/>
            </a:prstGeom>
          </p:spPr>
        </p:pic>
        <p:pic>
          <p:nvPicPr>
            <p:cNvPr id="4" name="Imagem 3" descr="Bando de pássaros voando&#10;&#10;O conteúdo gerado por IA pode estar incorreto.">
              <a:extLst>
                <a:ext uri="{FF2B5EF4-FFF2-40B4-BE49-F238E27FC236}">
                  <a16:creationId xmlns:a16="http://schemas.microsoft.com/office/drawing/2014/main" id="{0C3279B8-1D20-B4E9-36C7-4ABC7CC4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382"/>
            <a:stretch/>
          </p:blipFill>
          <p:spPr>
            <a:xfrm>
              <a:off x="0" y="0"/>
              <a:ext cx="9144000" cy="4914899"/>
            </a:xfrm>
            <a:prstGeom prst="rect">
              <a:avLst/>
            </a:prstGeom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865C31F-B8DE-0B66-B7C1-8C6B57400BFC}"/>
              </a:ext>
            </a:extLst>
          </p:cNvPr>
          <p:cNvSpPr txBox="1"/>
          <p:nvPr/>
        </p:nvSpPr>
        <p:spPr>
          <a:xfrm>
            <a:off x="243288" y="5797393"/>
            <a:ext cx="8839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Repository link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  <a:b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https://github.com/jcjesus/c4model-digitalbank-architecture</a:t>
            </a:r>
            <a:endParaRPr lang="pt-BR" sz="2400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78ED44BE-8DD7-D6E0-E05C-29AD6B77BD2F}"/>
              </a:ext>
            </a:extLst>
          </p:cNvPr>
          <p:cNvGrpSpPr/>
          <p:nvPr/>
        </p:nvGrpSpPr>
        <p:grpSpPr>
          <a:xfrm>
            <a:off x="282006" y="4539262"/>
            <a:ext cx="8579988" cy="857720"/>
            <a:chOff x="282006" y="5543704"/>
            <a:chExt cx="8579988" cy="857720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690AC6DC-47FF-3B5E-4564-6373DB31A675}"/>
                </a:ext>
              </a:extLst>
            </p:cNvPr>
            <p:cNvGrpSpPr/>
            <p:nvPr/>
          </p:nvGrpSpPr>
          <p:grpSpPr>
            <a:xfrm>
              <a:off x="282006" y="5544172"/>
              <a:ext cx="3098397" cy="857252"/>
              <a:chOff x="634431" y="5544173"/>
              <a:chExt cx="3098397" cy="857252"/>
            </a:xfrm>
          </p:grpSpPr>
          <p:pic>
            <p:nvPicPr>
              <p:cNvPr id="49" name="Imagem 48" descr="Ícone&#10;&#10;O conteúdo gerado por IA pode estar incorreto.">
                <a:extLst>
                  <a:ext uri="{FF2B5EF4-FFF2-40B4-BE49-F238E27FC236}">
                    <a16:creationId xmlns:a16="http://schemas.microsoft.com/office/drawing/2014/main" id="{A30343C8-848B-1BCF-383A-0CB8845D7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431" y="5544173"/>
                <a:ext cx="857252" cy="857252"/>
              </a:xfrm>
              <a:prstGeom prst="rect">
                <a:avLst/>
              </a:prstGeom>
            </p:spPr>
          </p:pic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03871134-9878-27D3-AC91-78EA0E8A3565}"/>
                  </a:ext>
                </a:extLst>
              </p:cNvPr>
              <p:cNvSpPr txBox="1"/>
              <p:nvPr/>
            </p:nvSpPr>
            <p:spPr>
              <a:xfrm>
                <a:off x="1548835" y="5788894"/>
                <a:ext cx="2183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  <a:latin typeface="+mj-lt"/>
                    <a:cs typeface="Courier New" panose="02070309020205020404" pitchFamily="49" charset="0"/>
                  </a:rPr>
                  <a:t>julio.soares@gft.com</a:t>
                </a:r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27F04A6E-788E-C931-DE01-9751AA048F10}"/>
                </a:ext>
              </a:extLst>
            </p:cNvPr>
            <p:cNvGrpSpPr/>
            <p:nvPr/>
          </p:nvGrpSpPr>
          <p:grpSpPr>
            <a:xfrm>
              <a:off x="3790097" y="5543704"/>
              <a:ext cx="2241145" cy="857720"/>
              <a:chOff x="3568507" y="5457589"/>
              <a:chExt cx="2241145" cy="857720"/>
            </a:xfrm>
          </p:grpSpPr>
          <p:pic>
            <p:nvPicPr>
              <p:cNvPr id="47" name="Imagem 46" descr="Ícone&#10;&#10;O conteúdo gerado por IA pode estar incorreto.">
                <a:extLst>
                  <a:ext uri="{FF2B5EF4-FFF2-40B4-BE49-F238E27FC236}">
                    <a16:creationId xmlns:a16="http://schemas.microsoft.com/office/drawing/2014/main" id="{0C887696-1807-E81F-DBF8-E7DF4A3AA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8507" y="5457589"/>
                <a:ext cx="857720" cy="857720"/>
              </a:xfrm>
              <a:prstGeom prst="rect">
                <a:avLst/>
              </a:prstGeom>
            </p:spPr>
          </p:pic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20D6A020-0866-BE24-9F54-07D67C270402}"/>
                  </a:ext>
                </a:extLst>
              </p:cNvPr>
              <p:cNvSpPr txBox="1"/>
              <p:nvPr/>
            </p:nvSpPr>
            <p:spPr>
              <a:xfrm>
                <a:off x="4480473" y="5701782"/>
                <a:ext cx="1329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pt-BR" dirty="0" err="1">
                    <a:solidFill>
                      <a:schemeClr val="bg1"/>
                    </a:solidFill>
                    <a:latin typeface="+mj-lt"/>
                    <a:cs typeface="Courier New" panose="02070309020205020404" pitchFamily="49" charset="0"/>
                  </a:rPr>
                  <a:t>jcjesus</a:t>
                </a:r>
                <a:endParaRPr lang="pt-BR" dirty="0">
                  <a:solidFill>
                    <a:schemeClr val="bg1"/>
                  </a:solidFill>
                  <a:latin typeface="+mj-lt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41A175D4-F052-2B23-89F4-ECD3EBE4B025}"/>
                </a:ext>
              </a:extLst>
            </p:cNvPr>
            <p:cNvGrpSpPr/>
            <p:nvPr/>
          </p:nvGrpSpPr>
          <p:grpSpPr>
            <a:xfrm>
              <a:off x="6770814" y="5543704"/>
              <a:ext cx="2091180" cy="857251"/>
              <a:chOff x="6283896" y="5544173"/>
              <a:chExt cx="2091180" cy="857251"/>
            </a:xfrm>
          </p:grpSpPr>
          <p:pic>
            <p:nvPicPr>
              <p:cNvPr id="45" name="Imagem 44" descr="Logotipo&#10;&#10;O conteúdo gerado por IA pode estar incorreto.">
                <a:extLst>
                  <a:ext uri="{FF2B5EF4-FFF2-40B4-BE49-F238E27FC236}">
                    <a16:creationId xmlns:a16="http://schemas.microsoft.com/office/drawing/2014/main" id="{DCC9AFA0-4F52-9D90-7041-B4CCE3A65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3896" y="5544173"/>
                <a:ext cx="857251" cy="857251"/>
              </a:xfrm>
              <a:prstGeom prst="rect">
                <a:avLst/>
              </a:prstGeom>
            </p:spPr>
          </p:pic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B70D8AAD-81DA-11C7-E6EA-0B6D53F84FD5}"/>
                  </a:ext>
                </a:extLst>
              </p:cNvPr>
              <p:cNvSpPr txBox="1"/>
              <p:nvPr/>
            </p:nvSpPr>
            <p:spPr>
              <a:xfrm>
                <a:off x="7045897" y="5805635"/>
                <a:ext cx="1329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pt-BR" dirty="0" err="1">
                    <a:solidFill>
                      <a:schemeClr val="bg1"/>
                    </a:solidFill>
                    <a:latin typeface="+mj-lt"/>
                    <a:cs typeface="Courier New" panose="02070309020205020404" pitchFamily="49" charset="0"/>
                  </a:rPr>
                  <a:t>juliojesus</a:t>
                </a:r>
                <a:endParaRPr lang="pt-BR" dirty="0">
                  <a:solidFill>
                    <a:schemeClr val="bg1"/>
                  </a:solidFill>
                  <a:latin typeface="+mj-lt"/>
                  <a:cs typeface="Courier New" panose="020703090202050204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957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E7009B9-04F9-568C-7198-9C8C50E7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44" r="51787"/>
          <a:stretch/>
        </p:blipFill>
        <p:spPr>
          <a:xfrm>
            <a:off x="-5524" y="10"/>
            <a:ext cx="3641692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148" y="407987"/>
            <a:ext cx="2240924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F1CF27-0F8A-B608-0647-0949CD38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425" y="407987"/>
            <a:ext cx="429111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/>
              <a:t>Agenda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604D59-70F5-12CD-CE5A-82845C154828}"/>
              </a:ext>
            </a:extLst>
          </p:cNvPr>
          <p:cNvSpPr txBox="1"/>
          <p:nvPr/>
        </p:nvSpPr>
        <p:spPr>
          <a:xfrm>
            <a:off x="3781425" y="1868487"/>
            <a:ext cx="51053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C4 Model – </a:t>
            </a:r>
            <a:r>
              <a:rPr lang="en-US" b="1" dirty="0" err="1"/>
              <a:t>Visão</a:t>
            </a:r>
            <a:r>
              <a:rPr lang="en-US" b="1" dirty="0"/>
              <a:t> Geral e </a:t>
            </a:r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Utilização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1. </a:t>
            </a:r>
            <a:r>
              <a:rPr lang="en-US" b="1" dirty="0" err="1"/>
              <a:t>Introdução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2. </a:t>
            </a:r>
            <a:r>
              <a:rPr lang="en-US" b="1" dirty="0" err="1"/>
              <a:t>Visão</a:t>
            </a:r>
            <a:r>
              <a:rPr lang="en-US" b="1" dirty="0"/>
              <a:t> Geral do C4 Model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3. </a:t>
            </a:r>
            <a:r>
              <a:rPr lang="en-US" b="1" dirty="0" err="1"/>
              <a:t>Estrutura</a:t>
            </a:r>
            <a:r>
              <a:rPr lang="en-US" b="1" dirty="0"/>
              <a:t> do C4 Model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4. </a:t>
            </a:r>
            <a:r>
              <a:rPr lang="en-US" b="1" dirty="0" err="1"/>
              <a:t>Arquitetura</a:t>
            </a:r>
            <a:r>
              <a:rPr lang="en-US" b="1" dirty="0"/>
              <a:t> </a:t>
            </a:r>
            <a:r>
              <a:rPr lang="en-US" b="1" dirty="0" err="1"/>
              <a:t>proposta</a:t>
            </a:r>
            <a:r>
              <a:rPr lang="en-US" b="1" dirty="0"/>
              <a:t> Digital Bank – API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5. </a:t>
            </a:r>
            <a:r>
              <a:rPr lang="en-US" b="1" dirty="0" err="1"/>
              <a:t>Arquitetura</a:t>
            </a:r>
            <a:r>
              <a:rPr lang="en-US" b="1" dirty="0"/>
              <a:t> </a:t>
            </a:r>
            <a:r>
              <a:rPr lang="en-US" b="1" dirty="0" err="1"/>
              <a:t>proposta</a:t>
            </a:r>
            <a:r>
              <a:rPr lang="en-US" b="1" dirty="0"/>
              <a:t> Digital Bank - Serviços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6. Como </a:t>
            </a:r>
            <a:r>
              <a:rPr lang="en-US" b="1" dirty="0" err="1"/>
              <a:t>Utilizar</a:t>
            </a:r>
            <a:r>
              <a:rPr lang="en-US" b="1" dirty="0"/>
              <a:t> o C4 Model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7. </a:t>
            </a:r>
            <a:r>
              <a:rPr lang="en-US" b="1" dirty="0" err="1"/>
              <a:t>Comparação</a:t>
            </a:r>
            <a:r>
              <a:rPr lang="en-US" b="1" dirty="0"/>
              <a:t> com outros </a:t>
            </a:r>
            <a:r>
              <a:rPr lang="en-US" b="1" dirty="0" err="1"/>
              <a:t>modelos</a:t>
            </a:r>
            <a:r>
              <a:rPr lang="en-US" b="1" dirty="0"/>
              <a:t> </a:t>
            </a:r>
            <a:r>
              <a:rPr lang="en-US" b="1" dirty="0" err="1"/>
              <a:t>arquiteturais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8. </a:t>
            </a:r>
            <a:r>
              <a:rPr lang="en-US" b="1" dirty="0" err="1"/>
              <a:t>Desafios</a:t>
            </a:r>
            <a:r>
              <a:rPr lang="en-US" b="1" dirty="0"/>
              <a:t> e Boas </a:t>
            </a:r>
            <a:r>
              <a:rPr lang="en-US" b="1" dirty="0" err="1"/>
              <a:t>Práticas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9. </a:t>
            </a:r>
            <a:r>
              <a:rPr lang="en-US" b="1" dirty="0" err="1"/>
              <a:t>Perguntas</a:t>
            </a:r>
            <a:r>
              <a:rPr lang="en-US" b="1" dirty="0"/>
              <a:t> e </a:t>
            </a:r>
            <a:r>
              <a:rPr lang="en-US" b="1" dirty="0" err="1"/>
              <a:t>Discussões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10. </a:t>
            </a:r>
            <a:r>
              <a:rPr lang="en-US" b="1" dirty="0" err="1"/>
              <a:t>Conclusão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Vídeo 26" descr="Pessoas Discutindo">
            <a:extLst>
              <a:ext uri="{FF2B5EF4-FFF2-40B4-BE49-F238E27FC236}">
                <a16:creationId xmlns:a16="http://schemas.microsoft.com/office/drawing/2014/main" id="{9E718823-DCD5-C601-FCDC-3FFB17919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2" r="21005" b="1"/>
          <a:stretch/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52316" y="852722"/>
            <a:ext cx="4089397" cy="1719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5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45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45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  <a:endParaRPr lang="en-US" sz="45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1764" y="5657850"/>
            <a:ext cx="3493011" cy="108786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Seja bem-vindo à apresentação que aborda o C4 Model aplicado a um Banco Digital.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304D92-94D1-EAE4-CA91-7A95B8C1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352425"/>
            <a:ext cx="2804505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Introdução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ao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C4 Model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B5AE01-4F03-9C17-F77D-F39BD936E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350" y="1683265"/>
            <a:ext cx="3219450" cy="5012810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C4 Model é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abordagem</a:t>
            </a:r>
            <a:r>
              <a:rPr lang="en-US" sz="2000" dirty="0"/>
              <a:t> moderna para </a:t>
            </a:r>
            <a:r>
              <a:rPr lang="en-US" sz="2000" dirty="0" err="1"/>
              <a:t>arquitetura</a:t>
            </a:r>
            <a:r>
              <a:rPr lang="en-US" sz="2000" dirty="0"/>
              <a:t> de software.</a:t>
            </a:r>
            <a:br>
              <a:rPr lang="en-US" sz="2000" dirty="0"/>
            </a:b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Facilita</a:t>
            </a:r>
            <a:r>
              <a:rPr lang="en-US" sz="2000" dirty="0"/>
              <a:t> a </a:t>
            </a:r>
            <a:r>
              <a:rPr lang="en-US" sz="2000" dirty="0" err="1"/>
              <a:t>comunicação</a:t>
            </a:r>
            <a:r>
              <a:rPr lang="en-US" sz="2000" dirty="0"/>
              <a:t> entre </a:t>
            </a:r>
            <a:r>
              <a:rPr lang="en-US" sz="2000" dirty="0" err="1"/>
              <a:t>desenvolvedores</a:t>
            </a:r>
            <a:r>
              <a:rPr lang="en-US" sz="2000" dirty="0"/>
              <a:t> e partes </a:t>
            </a:r>
            <a:r>
              <a:rPr lang="en-US" sz="2000" dirty="0" err="1"/>
              <a:t>interessadas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Define </a:t>
            </a:r>
            <a:r>
              <a:rPr lang="en-US" sz="2000" dirty="0" err="1"/>
              <a:t>quatro</a:t>
            </a:r>
            <a:r>
              <a:rPr lang="en-US" sz="2000" dirty="0"/>
              <a:t> </a:t>
            </a:r>
            <a:r>
              <a:rPr lang="en-US" sz="2000" dirty="0" err="1"/>
              <a:t>níveis</a:t>
            </a:r>
            <a:r>
              <a:rPr lang="en-US" sz="2000" dirty="0"/>
              <a:t> de </a:t>
            </a:r>
            <a:r>
              <a:rPr lang="en-US" sz="2000" dirty="0" err="1"/>
              <a:t>detalhe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descrição</a:t>
            </a:r>
            <a:r>
              <a:rPr lang="en-US" sz="2000" dirty="0"/>
              <a:t> da </a:t>
            </a:r>
            <a:r>
              <a:rPr lang="en-US" sz="2000" dirty="0" err="1"/>
              <a:t>arquitetura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Promove</a:t>
            </a:r>
            <a:r>
              <a:rPr lang="en-US" sz="2000" dirty="0"/>
              <a:t> </a:t>
            </a:r>
            <a:r>
              <a:rPr lang="en-US" sz="2000" dirty="0" err="1"/>
              <a:t>clareza</a:t>
            </a:r>
            <a:r>
              <a:rPr lang="en-US" sz="2000" dirty="0"/>
              <a:t> e </a:t>
            </a:r>
            <a:r>
              <a:rPr lang="en-US" sz="2000" dirty="0" err="1"/>
              <a:t>compreensão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sistemas</a:t>
            </a:r>
            <a:r>
              <a:rPr lang="en-US" sz="2000" dirty="0"/>
              <a:t> </a:t>
            </a:r>
            <a:r>
              <a:rPr lang="en-US" sz="2000" dirty="0" err="1"/>
              <a:t>complexos</a:t>
            </a:r>
            <a:r>
              <a:rPr lang="en-US" sz="2000" dirty="0"/>
              <a:t>.</a:t>
            </a:r>
          </a:p>
        </p:txBody>
      </p:sp>
      <p:pic>
        <p:nvPicPr>
          <p:cNvPr id="5" name="Espaço Reservado para Conteúdo 4" descr="Fluxograma de desenho feminino">
            <a:extLst>
              <a:ext uri="{FF2B5EF4-FFF2-40B4-BE49-F238E27FC236}">
                <a16:creationId xmlns:a16="http://schemas.microsoft.com/office/drawing/2014/main" id="{F43FD6E7-0C18-4387-9649-02E0AB6AF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84092" y="1929014"/>
            <a:ext cx="4616356" cy="30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0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ntext_digitalbank.png"/>
          <p:cNvPicPr>
            <a:picLocks noChangeAspect="1"/>
          </p:cNvPicPr>
          <p:nvPr/>
        </p:nvPicPr>
        <p:blipFill>
          <a:blip r:embed="rId2"/>
          <a:srcRect b="13412"/>
          <a:stretch/>
        </p:blipFill>
        <p:spPr>
          <a:xfrm>
            <a:off x="1846043" y="8407"/>
            <a:ext cx="5532241" cy="626173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57814" y="1628017"/>
            <a:ext cx="2952136" cy="2382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b="1" dirty="0"/>
              <a:t>C4 Model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quatro</a:t>
            </a:r>
            <a:r>
              <a:rPr lang="en-US" dirty="0"/>
              <a:t> </a:t>
            </a:r>
            <a:r>
              <a:rPr lang="en-US" dirty="0" err="1"/>
              <a:t>níveis</a:t>
            </a:r>
            <a:r>
              <a:rPr lang="en-US" dirty="0"/>
              <a:t>: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Contexto</a:t>
            </a:r>
            <a:r>
              <a:rPr lang="en-US" dirty="0"/>
              <a:t>,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Containers,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Componentes</a:t>
            </a:r>
            <a:r>
              <a:rPr lang="en-US" dirty="0"/>
              <a:t> 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Código. </a:t>
            </a:r>
          </a:p>
        </p:txBody>
      </p:sp>
      <p:pic>
        <p:nvPicPr>
          <p:cNvPr id="6" name="Picture 3" descr="context_digitalbank.png">
            <a:extLst>
              <a:ext uri="{FF2B5EF4-FFF2-40B4-BE49-F238E27FC236}">
                <a16:creationId xmlns:a16="http://schemas.microsoft.com/office/drawing/2014/main" id="{9DA22654-2873-A433-EEBA-D955A850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146" t="84291"/>
          <a:stretch/>
        </p:blipFill>
        <p:spPr>
          <a:xfrm>
            <a:off x="6558109" y="4658426"/>
            <a:ext cx="2219324" cy="157939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360597" y="250893"/>
            <a:ext cx="4094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Visão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Geral do C4 Model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E9AFAF-BA4E-2064-240D-864072C43ECD}"/>
              </a:ext>
            </a:extLst>
          </p:cNvPr>
          <p:cNvSpPr txBox="1"/>
          <p:nvPr/>
        </p:nvSpPr>
        <p:spPr>
          <a:xfrm>
            <a:off x="3553465" y="6379403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Contexto</a:t>
            </a:r>
            <a:r>
              <a:rPr lang="en-US" sz="1800" dirty="0"/>
              <a:t> </a:t>
            </a:r>
            <a:r>
              <a:rPr lang="en-US" sz="1800" dirty="0" err="1"/>
              <a:t>geral</a:t>
            </a:r>
            <a:r>
              <a:rPr lang="en-US" sz="1800" dirty="0"/>
              <a:t> do Digital Bank.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 dirty="0"/>
          </a:p>
          <a:p>
            <a:pPr>
              <a:defRPr sz="3200" b="1">
                <a:solidFill>
                  <a:srgbClr val="1E3C78"/>
                </a:solidFill>
              </a:defRPr>
            </a:pPr>
            <a:r>
              <a:rPr dirty="0"/>
              <a:t>3. </a:t>
            </a:r>
            <a:r>
              <a:rPr dirty="0" err="1"/>
              <a:t>Estrutura</a:t>
            </a:r>
            <a:r>
              <a:rPr dirty="0"/>
              <a:t> do C4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22965"/>
            <a:ext cx="797429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O C4 Model é </a:t>
            </a:r>
            <a:r>
              <a:rPr dirty="0" err="1"/>
              <a:t>composto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quatro</a:t>
            </a:r>
            <a:r>
              <a:rPr dirty="0"/>
              <a:t> </a:t>
            </a:r>
            <a:r>
              <a:rPr dirty="0" err="1"/>
              <a:t>níveis</a:t>
            </a:r>
            <a:r>
              <a:rPr dirty="0"/>
              <a:t>: Context, Container, Component e Code. </a:t>
            </a:r>
            <a:endParaRPr lang="pt-BR" dirty="0"/>
          </a:p>
          <a:p>
            <a:r>
              <a:rPr dirty="0"/>
              <a:t>Cada </a:t>
            </a:r>
            <a:r>
              <a:rPr dirty="0" err="1"/>
              <a:t>nível</a:t>
            </a:r>
            <a:r>
              <a:rPr dirty="0"/>
              <a:t> </a:t>
            </a:r>
            <a:r>
              <a:rPr dirty="0" err="1"/>
              <a:t>detalha</a:t>
            </a:r>
            <a:r>
              <a:rPr dirty="0"/>
              <a:t> um </a:t>
            </a:r>
            <a:r>
              <a:rPr dirty="0" err="1"/>
              <a:t>aspecto</a:t>
            </a:r>
            <a:r>
              <a:rPr dirty="0"/>
              <a:t> </a:t>
            </a:r>
            <a:r>
              <a:rPr dirty="0" err="1"/>
              <a:t>diferente</a:t>
            </a:r>
            <a:r>
              <a:rPr dirty="0"/>
              <a:t> da </a:t>
            </a:r>
            <a:r>
              <a:rPr dirty="0" err="1"/>
              <a:t>arquitetura</a:t>
            </a:r>
            <a:r>
              <a:rPr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3B1A8F-5E63-42E3-78A9-F1F64D81365A}"/>
              </a:ext>
            </a:extLst>
          </p:cNvPr>
          <p:cNvSpPr/>
          <p:nvPr/>
        </p:nvSpPr>
        <p:spPr>
          <a:xfrm>
            <a:off x="457200" y="2085654"/>
            <a:ext cx="2943546" cy="77056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Context</a:t>
            </a:r>
            <a:endParaRPr lang="pt-BR" sz="24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A6D2F51-1848-5FF5-15A9-1D07C010F2E0}"/>
              </a:ext>
            </a:extLst>
          </p:cNvPr>
          <p:cNvSpPr/>
          <p:nvPr/>
        </p:nvSpPr>
        <p:spPr>
          <a:xfrm>
            <a:off x="457200" y="3231223"/>
            <a:ext cx="2943546" cy="770562"/>
          </a:xfrm>
          <a:prstGeom prst="roundRect">
            <a:avLst/>
          </a:prstGeom>
          <a:solidFill>
            <a:srgbClr val="17FB73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Container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C43BAB2-E1A9-1528-A4F0-B12387272FE4}"/>
              </a:ext>
            </a:extLst>
          </p:cNvPr>
          <p:cNvSpPr/>
          <p:nvPr/>
        </p:nvSpPr>
        <p:spPr>
          <a:xfrm>
            <a:off x="457200" y="4376792"/>
            <a:ext cx="2943546" cy="770562"/>
          </a:xfrm>
          <a:prstGeom prst="roundRect">
            <a:avLst/>
          </a:prstGeom>
          <a:solidFill>
            <a:srgbClr val="F6F61C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Component</a:t>
            </a:r>
            <a:endParaRPr lang="pt-BR" sz="24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4F8B1DC-AEFA-27AB-6DB5-8BFCD78FAC56}"/>
              </a:ext>
            </a:extLst>
          </p:cNvPr>
          <p:cNvSpPr/>
          <p:nvPr/>
        </p:nvSpPr>
        <p:spPr>
          <a:xfrm>
            <a:off x="457200" y="5522361"/>
            <a:ext cx="2943546" cy="770562"/>
          </a:xfrm>
          <a:prstGeom prst="roundRect">
            <a:avLst/>
          </a:prstGeom>
          <a:solidFill>
            <a:srgbClr val="FFABAB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Code</a:t>
            </a:r>
            <a:endParaRPr lang="pt-BR" sz="24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72C054B-4EAC-0CA2-9A50-980AAE51BA02}"/>
              </a:ext>
            </a:extLst>
          </p:cNvPr>
          <p:cNvCxnSpPr>
            <a:stCxn id="9" idx="3"/>
          </p:cNvCxnSpPr>
          <p:nvPr/>
        </p:nvCxnSpPr>
        <p:spPr>
          <a:xfrm flipV="1">
            <a:off x="3400746" y="2465798"/>
            <a:ext cx="832207" cy="5137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D770C7B-45F8-698B-2E69-95597481006B}"/>
              </a:ext>
            </a:extLst>
          </p:cNvPr>
          <p:cNvCxnSpPr/>
          <p:nvPr/>
        </p:nvCxnSpPr>
        <p:spPr>
          <a:xfrm>
            <a:off x="3400746" y="3611367"/>
            <a:ext cx="832207" cy="0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E210A68-CA0D-CA9A-98B9-C1B49BAAB2EE}"/>
              </a:ext>
            </a:extLst>
          </p:cNvPr>
          <p:cNvCxnSpPr>
            <a:stCxn id="11" idx="3"/>
          </p:cNvCxnSpPr>
          <p:nvPr/>
        </p:nvCxnSpPr>
        <p:spPr>
          <a:xfrm>
            <a:off x="3400746" y="4762073"/>
            <a:ext cx="832207" cy="0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B7E50ACB-F46B-2EE2-E387-CC6EDC6421D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00746" y="5907642"/>
            <a:ext cx="914400" cy="0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3EDB0EAE-BCDB-F871-FEA8-F520B427F930}"/>
              </a:ext>
            </a:extLst>
          </p:cNvPr>
          <p:cNvSpPr txBox="1"/>
          <p:nvPr/>
        </p:nvSpPr>
        <p:spPr>
          <a:xfrm>
            <a:off x="4315147" y="2147769"/>
            <a:ext cx="4607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Visão do todo, suas fronteiras e interação com os usuários, sistemas externos e outros atores.</a:t>
            </a:r>
            <a:endParaRPr dirty="0"/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3DBA4C24-5583-41F5-AD7C-E739634CC098}"/>
              </a:ext>
            </a:extLst>
          </p:cNvPr>
          <p:cNvSpPr txBox="1"/>
          <p:nvPr/>
        </p:nvSpPr>
        <p:spPr>
          <a:xfrm>
            <a:off x="4238090" y="3305936"/>
            <a:ext cx="4685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Detalha os principais containers como: Aplicações Web, APIs, Banco de Dados, serviços e como eles se comunicam.</a:t>
            </a:r>
            <a:endParaRPr dirty="0"/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0964E0D5-ECCB-F4E7-5CD9-7AA04ECCAC4C}"/>
              </a:ext>
            </a:extLst>
          </p:cNvPr>
          <p:cNvSpPr txBox="1"/>
          <p:nvPr/>
        </p:nvSpPr>
        <p:spPr>
          <a:xfrm>
            <a:off x="4243227" y="4411528"/>
            <a:ext cx="4685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Aumenta o nível de detalhes de cada container, identifica os principais componentes, suas responsabilidades e interações.</a:t>
            </a:r>
            <a:endParaRPr dirty="0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6570E640-1B97-4E58-9AAA-59B197CF5A0A}"/>
              </a:ext>
            </a:extLst>
          </p:cNvPr>
          <p:cNvSpPr txBox="1"/>
          <p:nvPr/>
        </p:nvSpPr>
        <p:spPr>
          <a:xfrm>
            <a:off x="4232952" y="5602211"/>
            <a:ext cx="46952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Visão técnica com detalhes da implementação, pode conter diagrama de classes, sequência ou trechos de códigos, ilustra decisões técnicas.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37777" y="3520677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Diagrama">
            <a:extLst>
              <a:ext uri="{FF2B5EF4-FFF2-40B4-BE49-F238E27FC236}">
                <a16:creationId xmlns:a16="http://schemas.microsoft.com/office/drawing/2014/main" id="{0A44D2BA-0059-84DE-21A6-73B89253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887"/>
          <a:stretch/>
        </p:blipFill>
        <p:spPr>
          <a:xfrm>
            <a:off x="3209925" y="295275"/>
            <a:ext cx="5799519" cy="6528286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938" y="447363"/>
            <a:ext cx="550605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Diagrama">
            <a:extLst>
              <a:ext uri="{FF2B5EF4-FFF2-40B4-BE49-F238E27FC236}">
                <a16:creationId xmlns:a16="http://schemas.microsoft.com/office/drawing/2014/main" id="{408F25D8-883B-44A6-7403-BF571BC1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281" t="86681" r="3342" b="2225"/>
          <a:stretch/>
        </p:blipFill>
        <p:spPr>
          <a:xfrm>
            <a:off x="7533298" y="5791200"/>
            <a:ext cx="1344480" cy="956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A63BD-470B-B752-2660-B25C5A806226}"/>
              </a:ext>
            </a:extLst>
          </p:cNvPr>
          <p:cNvSpPr txBox="1"/>
          <p:nvPr/>
        </p:nvSpPr>
        <p:spPr>
          <a:xfrm>
            <a:off x="228600" y="48892"/>
            <a:ext cx="5185017" cy="1715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3.1. </a:t>
            </a:r>
            <a:r>
              <a:rPr lang="en-US" sz="4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endParaRPr lang="en-US" sz="4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C390D0-3065-08D5-6235-37E545A3BD06}"/>
              </a:ext>
            </a:extLst>
          </p:cNvPr>
          <p:cNvSpPr txBox="1"/>
          <p:nvPr/>
        </p:nvSpPr>
        <p:spPr>
          <a:xfrm>
            <a:off x="674442" y="3693019"/>
            <a:ext cx="2802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ea typeface="+mj-ea"/>
                <a:cs typeface="+mj-cs"/>
              </a:rPr>
              <a:t>Este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expõe</a:t>
            </a:r>
            <a:r>
              <a:rPr lang="en-US" sz="2400" dirty="0">
                <a:latin typeface="+mj-lt"/>
                <a:ea typeface="+mj-ea"/>
                <a:cs typeface="+mj-cs"/>
              </a:rPr>
              <a:t> duas </a:t>
            </a:r>
            <a:r>
              <a:rPr lang="en-US" sz="2400" dirty="0" err="1">
                <a:latin typeface="+mj-lt"/>
                <a:ea typeface="+mj-ea"/>
                <a:cs typeface="+mj-cs"/>
              </a:rPr>
              <a:t>aplicações</a:t>
            </a:r>
            <a:r>
              <a:rPr lang="en-US" sz="2400" dirty="0">
                <a:latin typeface="+mj-lt"/>
                <a:ea typeface="+mj-ea"/>
                <a:cs typeface="+mj-cs"/>
              </a:rPr>
              <a:t>:</a:t>
            </a:r>
          </a:p>
          <a:p>
            <a:r>
              <a:rPr lang="en-US" sz="2400" dirty="0">
                <a:latin typeface="+mj-lt"/>
                <a:ea typeface="+mj-ea"/>
                <a:cs typeface="+mj-cs"/>
              </a:rPr>
              <a:t>Uma </a:t>
            </a:r>
            <a:r>
              <a:rPr lang="en-US" sz="2400" dirty="0" err="1">
                <a:latin typeface="+mj-lt"/>
                <a:ea typeface="+mj-ea"/>
                <a:cs typeface="+mj-cs"/>
              </a:rPr>
              <a:t>proposta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baseada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em</a:t>
            </a:r>
            <a:r>
              <a:rPr lang="en-US" sz="2400" dirty="0">
                <a:latin typeface="+mj-lt"/>
                <a:ea typeface="+mj-ea"/>
                <a:cs typeface="+mj-cs"/>
              </a:rPr>
              <a:t> API’s 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outra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em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Seriços</a:t>
            </a:r>
            <a:r>
              <a:rPr lang="en-US" sz="2400" dirty="0">
                <a:latin typeface="+mj-lt"/>
                <a:ea typeface="+mj-ea"/>
                <a:cs typeface="+mj-cs"/>
              </a:rPr>
              <a:t>.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2183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070" y="2194101"/>
            <a:ext cx="2657473" cy="397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Exemplo</a:t>
            </a:r>
            <a:r>
              <a:rPr lang="en-US" sz="1700" dirty="0"/>
              <a:t> do </a:t>
            </a:r>
            <a:r>
              <a:rPr lang="en-US" sz="1700" dirty="0" err="1"/>
              <a:t>diagrama</a:t>
            </a:r>
            <a:r>
              <a:rPr lang="en-US" sz="1700" dirty="0"/>
              <a:t> de </a:t>
            </a:r>
            <a:r>
              <a:rPr lang="en-US" sz="1700" dirty="0" err="1"/>
              <a:t>compomente</a:t>
            </a:r>
            <a:r>
              <a:rPr lang="en-US" sz="1700" dirty="0"/>
              <a:t> para a </a:t>
            </a:r>
            <a:r>
              <a:rPr lang="en-US" sz="1700" dirty="0" err="1"/>
              <a:t>arquitetura</a:t>
            </a:r>
            <a:r>
              <a:rPr lang="en-US" sz="1700" dirty="0"/>
              <a:t> </a:t>
            </a:r>
            <a:r>
              <a:rPr lang="en-US" sz="1700" dirty="0" err="1"/>
              <a:t>baseada</a:t>
            </a:r>
            <a:r>
              <a:rPr lang="en-US" sz="1700" dirty="0"/>
              <a:t> </a:t>
            </a:r>
            <a:r>
              <a:rPr lang="en-US" sz="1700" dirty="0" err="1"/>
              <a:t>em</a:t>
            </a:r>
            <a:r>
              <a:rPr lang="en-US" sz="1700" dirty="0"/>
              <a:t> APIs, </a:t>
            </a:r>
            <a:r>
              <a:rPr lang="en-US" sz="1700" dirty="0" err="1"/>
              <a:t>comum</a:t>
            </a:r>
            <a:r>
              <a:rPr lang="en-US" sz="1700" dirty="0"/>
              <a:t> </a:t>
            </a:r>
            <a:r>
              <a:rPr lang="en-US" sz="1700" dirty="0" err="1"/>
              <a:t>em</a:t>
            </a:r>
            <a:r>
              <a:rPr lang="en-US" sz="1700" dirty="0"/>
              <a:t> </a:t>
            </a:r>
            <a:r>
              <a:rPr lang="en-US" sz="1700" dirty="0" err="1"/>
              <a:t>bancos</a:t>
            </a:r>
            <a:r>
              <a:rPr lang="en-US" sz="1700" dirty="0"/>
              <a:t> </a:t>
            </a:r>
            <a:r>
              <a:rPr lang="en-US" sz="1700" dirty="0" err="1"/>
              <a:t>digitais</a:t>
            </a:r>
            <a:r>
              <a:rPr lang="en-US" sz="1700" dirty="0"/>
              <a:t> </a:t>
            </a:r>
            <a:r>
              <a:rPr lang="en-US" sz="1700" dirty="0" err="1"/>
              <a:t>modernos</a:t>
            </a:r>
            <a:r>
              <a:rPr lang="en-US" sz="1700" dirty="0"/>
              <a:t>. </a:t>
            </a:r>
            <a:r>
              <a:rPr lang="en-US" sz="1700" dirty="0" err="1"/>
              <a:t>Mostra</a:t>
            </a:r>
            <a:r>
              <a:rPr lang="en-US" sz="1700" dirty="0"/>
              <a:t> gateways, </a:t>
            </a:r>
            <a:r>
              <a:rPr lang="en-US" sz="1700" dirty="0" err="1"/>
              <a:t>autenticação</a:t>
            </a:r>
            <a:r>
              <a:rPr lang="en-US" sz="1700" dirty="0"/>
              <a:t>, APIs e banco de dados.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B2FFEF6-A7E7-B697-8743-748EDBFEFE07}"/>
              </a:ext>
            </a:extLst>
          </p:cNvPr>
          <p:cNvGrpSpPr/>
          <p:nvPr/>
        </p:nvGrpSpPr>
        <p:grpSpPr>
          <a:xfrm>
            <a:off x="4032646" y="105028"/>
            <a:ext cx="4463654" cy="6752972"/>
            <a:chOff x="3889771" y="105028"/>
            <a:chExt cx="4352925" cy="6619772"/>
          </a:xfrm>
        </p:grpSpPr>
        <p:pic>
          <p:nvPicPr>
            <p:cNvPr id="4" name="Picture 3" descr="container_api.png"/>
            <p:cNvPicPr>
              <a:picLocks noChangeAspect="1"/>
            </p:cNvPicPr>
            <p:nvPr/>
          </p:nvPicPr>
          <p:blipFill>
            <a:blip r:embed="rId2"/>
            <a:srcRect b="14457"/>
            <a:stretch/>
          </p:blipFill>
          <p:spPr>
            <a:xfrm>
              <a:off x="3889771" y="105028"/>
              <a:ext cx="4352925" cy="6619772"/>
            </a:xfrm>
            <a:prstGeom prst="rect">
              <a:avLst/>
            </a:prstGeom>
          </p:spPr>
        </p:pic>
        <p:pic>
          <p:nvPicPr>
            <p:cNvPr id="6" name="Picture 3" descr="container_api.png">
              <a:extLst>
                <a:ext uri="{FF2B5EF4-FFF2-40B4-BE49-F238E27FC236}">
                  <a16:creationId xmlns:a16="http://schemas.microsoft.com/office/drawing/2014/main" id="{F9CDA998-4F1C-0329-B253-6CA93D890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7748" t="85544"/>
            <a:stretch/>
          </p:blipFill>
          <p:spPr>
            <a:xfrm>
              <a:off x="4006806" y="5334000"/>
              <a:ext cx="1616686" cy="128823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30995" y="361949"/>
            <a:ext cx="4353854" cy="1322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400" dirty="0">
                <a:latin typeface="+mj-lt"/>
                <a:ea typeface="+mj-ea"/>
                <a:cs typeface="+mj-cs"/>
              </a:rPr>
              <a:t>4.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2400" dirty="0">
                <a:latin typeface="+mj-lt"/>
                <a:ea typeface="+mj-ea"/>
                <a:cs typeface="+mj-cs"/>
              </a:rPr>
              <a:t> de Container </a:t>
            </a:r>
            <a:r>
              <a:rPr lang="en-US" sz="24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2400" dirty="0">
                <a:latin typeface="+mj-lt"/>
                <a:ea typeface="+mj-ea"/>
                <a:cs typeface="+mj-cs"/>
              </a:rPr>
              <a:t> API do Digital Bank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ntainer_service.png"/>
          <p:cNvPicPr>
            <a:picLocks noChangeAspect="1"/>
          </p:cNvPicPr>
          <p:nvPr/>
        </p:nvPicPr>
        <p:blipFill>
          <a:blip r:embed="rId2"/>
          <a:srcRect b="17371"/>
          <a:stretch/>
        </p:blipFill>
        <p:spPr>
          <a:xfrm>
            <a:off x="2246617" y="1057275"/>
            <a:ext cx="6622086" cy="5805585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21" name="Arc 1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154762" y="162676"/>
            <a:ext cx="3062575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79789" y="987618"/>
            <a:ext cx="4047928" cy="1126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Exemplo</a:t>
            </a:r>
            <a:r>
              <a:rPr lang="en-US" sz="1800" dirty="0"/>
              <a:t> do </a:t>
            </a:r>
            <a:r>
              <a:rPr lang="en-US" sz="1800" dirty="0" err="1"/>
              <a:t>diagrama</a:t>
            </a:r>
            <a:r>
              <a:rPr lang="en-US" sz="1800" dirty="0"/>
              <a:t> de container para a</a:t>
            </a:r>
            <a:r>
              <a:rPr lang="en-US" dirty="0"/>
              <a:t> </a:t>
            </a:r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baseada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, com </a:t>
            </a:r>
            <a:r>
              <a:rPr lang="en-US" dirty="0" err="1"/>
              <a:t>mensageria</a:t>
            </a:r>
            <a:r>
              <a:rPr lang="en-US" dirty="0"/>
              <a:t>, </a:t>
            </a:r>
            <a:r>
              <a:rPr lang="en-US" dirty="0" err="1"/>
              <a:t>serviços</a:t>
            </a:r>
            <a:r>
              <a:rPr lang="en-US" dirty="0"/>
              <a:t> Spring Boot e banco de dados </a:t>
            </a:r>
            <a:r>
              <a:rPr lang="en-US" dirty="0" err="1"/>
              <a:t>compartilhado</a:t>
            </a:r>
            <a:r>
              <a:rPr lang="en-US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682" y="109035"/>
            <a:ext cx="7920468" cy="512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dirty="0">
                <a:latin typeface="+mj-lt"/>
                <a:ea typeface="+mj-ea"/>
                <a:cs typeface="+mj-cs"/>
              </a:rPr>
              <a:t>5.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2800" dirty="0">
                <a:latin typeface="+mj-lt"/>
                <a:ea typeface="+mj-ea"/>
                <a:cs typeface="+mj-cs"/>
              </a:rPr>
              <a:t> de Container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2800" dirty="0">
                <a:latin typeface="+mj-lt"/>
                <a:ea typeface="+mj-ea"/>
                <a:cs typeface="+mj-cs"/>
              </a:rPr>
              <a:t> de Serviços do Digital Bank</a:t>
            </a:r>
          </a:p>
        </p:txBody>
      </p:sp>
      <p:pic>
        <p:nvPicPr>
          <p:cNvPr id="6" name="Picture 3" descr="container_service.png">
            <a:extLst>
              <a:ext uri="{FF2B5EF4-FFF2-40B4-BE49-F238E27FC236}">
                <a16:creationId xmlns:a16="http://schemas.microsoft.com/office/drawing/2014/main" id="{CA0B79AA-B0C6-6F66-0A6F-5711152F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633" t="83253"/>
          <a:stretch/>
        </p:blipFill>
        <p:spPr>
          <a:xfrm>
            <a:off x="7223849" y="2705640"/>
            <a:ext cx="1668602" cy="132556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597</Words>
  <Application>Microsoft Office PowerPoint</Application>
  <PresentationFormat>Apresentação na tela (4:3)</PresentationFormat>
  <Paragraphs>72</Paragraphs>
  <Slides>16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Aptos</vt:lpstr>
      <vt:lpstr>Aptos Black</vt:lpstr>
      <vt:lpstr>Arial</vt:lpstr>
      <vt:lpstr>Arial Black</vt:lpstr>
      <vt:lpstr>Calibri</vt:lpstr>
      <vt:lpstr>Courier New</vt:lpstr>
      <vt:lpstr>Office Theme</vt:lpstr>
      <vt:lpstr>Apresentação do PowerPoint</vt:lpstr>
      <vt:lpstr>Agenda</vt:lpstr>
      <vt:lpstr>Apresentação do PowerPoint</vt:lpstr>
      <vt:lpstr>Introdução ao C4 Model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Julio Cesar Soares de Jesus</cp:lastModifiedBy>
  <cp:revision>30</cp:revision>
  <dcterms:created xsi:type="dcterms:W3CDTF">2013-01-27T09:14:16Z</dcterms:created>
  <dcterms:modified xsi:type="dcterms:W3CDTF">2025-04-29T22:33:04Z</dcterms:modified>
  <cp:category/>
</cp:coreProperties>
</file>